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Playfair Display"/>
      <p:regular r:id="rId18"/>
      <p:bold r:id="rId19"/>
      <p:italic r:id="rId20"/>
      <p:boldItalic r:id="rId21"/>
    </p:embeddedFont>
    <p:embeddedFont>
      <p:font typeface="Merriweather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-italic.fntdata"/><Relationship Id="rId22" Type="http://schemas.openxmlformats.org/officeDocument/2006/relationships/font" Target="fonts/Merriweather-regular.fntdata"/><Relationship Id="rId21" Type="http://schemas.openxmlformats.org/officeDocument/2006/relationships/font" Target="fonts/PlayfairDisplay-boldItalic.fntdata"/><Relationship Id="rId24" Type="http://schemas.openxmlformats.org/officeDocument/2006/relationships/font" Target="fonts/Merriweather-italic.fntdata"/><Relationship Id="rId23" Type="http://schemas.openxmlformats.org/officeDocument/2006/relationships/font" Target="fonts/Merriweather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Merriweather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PlayfairDisplay-bold.fntdata"/><Relationship Id="rId18" Type="http://schemas.openxmlformats.org/officeDocument/2006/relationships/font" Target="fonts/PlayfairDispl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f3f4d8fb41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f3f4d8fb41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f4933791e1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f4933791e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f4933791e1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f4933791e1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f3f4d8fb4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f3f4d8fb4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f3f4d8fb41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f3f4d8fb41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f3f4d8fb41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f3f4d8fb4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f3f4d8fb41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f3f4d8fb41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f3f4d8fb41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f3f4d8fb41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f3f4d8fb41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f3f4d8fb41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f4933791e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f4933791e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f3f4d8fb41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f3f4d8fb41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Relationship Id="rId4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jp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g"/><Relationship Id="rId4" Type="http://schemas.openxmlformats.org/officeDocument/2006/relationships/image" Target="../media/image12.png"/><Relationship Id="rId5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g"/><Relationship Id="rId4" Type="http://schemas.openxmlformats.org/officeDocument/2006/relationships/image" Target="../media/image1.jpg"/><Relationship Id="rId5" Type="http://schemas.openxmlformats.org/officeDocument/2006/relationships/image" Target="../media/image13.jpg"/><Relationship Id="rId6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hyperlink" Target="https://www.lexington1.net/lex1family/communitymembers/volunteer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1376950" y="744575"/>
            <a:ext cx="7767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Gilbert Elementary PTO Meeting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1376900" y="2834125"/>
            <a:ext cx="7767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August 20, 2024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26536" y="1536250"/>
            <a:ext cx="3974522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311700" y="1308250"/>
            <a:ext cx="8520600" cy="3260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475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50" u="sng">
                <a:latin typeface="Playfair Display"/>
                <a:ea typeface="Playfair Display"/>
                <a:cs typeface="Playfair Display"/>
                <a:sym typeface="Playfair Display"/>
              </a:rPr>
              <a:t>October:</a:t>
            </a:r>
            <a:endParaRPr sz="5250" u="sng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475">
                <a:latin typeface="Playfair Display"/>
                <a:ea typeface="Playfair Display"/>
                <a:cs typeface="Playfair Display"/>
                <a:sym typeface="Playfair Display"/>
              </a:rPr>
              <a:t>	. </a:t>
            </a:r>
            <a:r>
              <a:rPr lang="en" sz="3475">
                <a:latin typeface="Playfair Display"/>
                <a:ea typeface="Playfair Display"/>
                <a:cs typeface="Playfair Display"/>
                <a:sym typeface="Playfair Display"/>
              </a:rPr>
              <a:t>Costume</a:t>
            </a:r>
            <a:r>
              <a:rPr lang="en" sz="3475">
                <a:latin typeface="Playfair Display"/>
                <a:ea typeface="Playfair Display"/>
                <a:cs typeface="Playfair Display"/>
                <a:sym typeface="Playfair Display"/>
              </a:rPr>
              <a:t> Change Wars, Sonic Spirit Night, Breakfast with Buddies</a:t>
            </a:r>
            <a:endParaRPr sz="3475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250" u="sng">
                <a:latin typeface="Playfair Display"/>
                <a:ea typeface="Playfair Display"/>
                <a:cs typeface="Playfair Display"/>
                <a:sym typeface="Playfair Display"/>
              </a:rPr>
              <a:t>November</a:t>
            </a:r>
            <a:r>
              <a:rPr lang="en" sz="5250" u="sng">
                <a:latin typeface="Playfair Display"/>
                <a:ea typeface="Playfair Display"/>
                <a:cs typeface="Playfair Display"/>
                <a:sym typeface="Playfair Display"/>
              </a:rPr>
              <a:t>:</a:t>
            </a:r>
            <a:endParaRPr sz="5250" u="sng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475">
                <a:latin typeface="Playfair Display"/>
                <a:ea typeface="Playfair Display"/>
                <a:cs typeface="Playfair Display"/>
                <a:sym typeface="Playfair Display"/>
              </a:rPr>
              <a:t>	. Sonic Spirit Night, Fall Bazaar</a:t>
            </a:r>
            <a:endParaRPr sz="3475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250" u="sng">
                <a:latin typeface="Playfair Display"/>
                <a:ea typeface="Playfair Display"/>
                <a:cs typeface="Playfair Display"/>
                <a:sym typeface="Playfair Display"/>
              </a:rPr>
              <a:t>December:</a:t>
            </a:r>
            <a:endParaRPr sz="5250" u="sng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475">
                <a:latin typeface="Playfair Display"/>
                <a:ea typeface="Playfair Display"/>
                <a:cs typeface="Playfair Display"/>
                <a:sym typeface="Playfair Display"/>
              </a:rPr>
              <a:t>	. Knead Pizza Spirit Day, Winter Workshop - Students can shop for the holidays</a:t>
            </a:r>
            <a:endParaRPr sz="3475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21" name="Google Shape;121;p22"/>
          <p:cNvSpPr txBox="1"/>
          <p:nvPr/>
        </p:nvSpPr>
        <p:spPr>
          <a:xfrm>
            <a:off x="745925" y="92950"/>
            <a:ext cx="7608600" cy="106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22" name="Google Shape;12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7900" y="-508850"/>
            <a:ext cx="8243399" cy="27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type="title"/>
          </p:nvPr>
        </p:nvSpPr>
        <p:spPr>
          <a:xfrm>
            <a:off x="311700" y="108850"/>
            <a:ext cx="8520600" cy="1112700"/>
          </a:xfrm>
          <a:prstGeom prst="rect">
            <a:avLst/>
          </a:prstGeom>
          <a:solidFill>
            <a:srgbClr val="A1E1E8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Playfair Display"/>
                <a:ea typeface="Playfair Display"/>
                <a:cs typeface="Playfair Display"/>
                <a:sym typeface="Playfair Display"/>
              </a:rPr>
              <a:t>COMING SOON</a:t>
            </a:r>
            <a:endParaRPr sz="48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28" name="Google Shape;128;p23"/>
          <p:cNvSpPr txBox="1"/>
          <p:nvPr>
            <p:ph idx="1" type="body"/>
          </p:nvPr>
        </p:nvSpPr>
        <p:spPr>
          <a:xfrm>
            <a:off x="311700" y="1645550"/>
            <a:ext cx="8520600" cy="28704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000">
                <a:latin typeface="Playfair Display"/>
                <a:ea typeface="Playfair Display"/>
                <a:cs typeface="Playfair Display"/>
                <a:sym typeface="Playfair Display"/>
              </a:rPr>
              <a:t>We are in the process of creating a new Facebook page. Be on the lookout for our new page. Mr. Deyo will post the new link to Parent Square, and we will put a link up on the old Facebook page as well. :)</a:t>
            </a:r>
            <a:endParaRPr sz="30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idx="1" type="body"/>
          </p:nvPr>
        </p:nvSpPr>
        <p:spPr>
          <a:xfrm>
            <a:off x="962700" y="1298175"/>
            <a:ext cx="7218600" cy="2265300"/>
          </a:xfrm>
          <a:prstGeom prst="rect">
            <a:avLst/>
          </a:prstGeom>
          <a:solidFill>
            <a:srgbClr val="A1E1E8"/>
          </a:solidFill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layfair Display"/>
                <a:ea typeface="Playfair Display"/>
                <a:cs typeface="Playfair Display"/>
                <a:sym typeface="Playfair Display"/>
              </a:rPr>
              <a:t>Thank you for </a:t>
            </a:r>
            <a:r>
              <a:rPr lang="en" sz="2400">
                <a:latin typeface="Playfair Display"/>
                <a:ea typeface="Playfair Display"/>
                <a:cs typeface="Playfair Display"/>
                <a:sym typeface="Playfair Display"/>
              </a:rPr>
              <a:t>joining</a:t>
            </a:r>
            <a:r>
              <a:rPr lang="en" sz="2400">
                <a:latin typeface="Playfair Display"/>
                <a:ea typeface="Playfair Display"/>
                <a:cs typeface="Playfair Display"/>
                <a:sym typeface="Playfair Display"/>
              </a:rPr>
              <a:t> us tonight! And thank you for supported GES and our wonderful PTO. We couldn’t do any of this without all of you. </a:t>
            </a:r>
            <a:endParaRPr sz="24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>
                <a:latin typeface="Playfair Display"/>
                <a:ea typeface="Playfair Display"/>
                <a:cs typeface="Playfair Display"/>
                <a:sym typeface="Playfair Display"/>
              </a:rPr>
              <a:t>If you have any questions or concerns, please don’t hesitate to reach out to us at scoutspto@gmail.com</a:t>
            </a:r>
            <a:endParaRPr sz="24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4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Today’s Agenda:</a:t>
            </a:r>
            <a:endParaRPr sz="4800"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491875"/>
            <a:ext cx="8520600" cy="347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layfair Display"/>
                <a:ea typeface="Playfair Display"/>
                <a:cs typeface="Playfair Display"/>
                <a:sym typeface="Playfair Display"/>
              </a:rPr>
              <a:t>. Meet the PTO Board</a:t>
            </a:r>
            <a:endParaRPr sz="24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latin typeface="Playfair Display"/>
                <a:ea typeface="Playfair Display"/>
                <a:cs typeface="Playfair Display"/>
                <a:sym typeface="Playfair Display"/>
              </a:rPr>
              <a:t>. Important Dates</a:t>
            </a:r>
            <a:endParaRPr sz="24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latin typeface="Playfair Display"/>
                <a:ea typeface="Playfair Display"/>
                <a:cs typeface="Playfair Display"/>
                <a:sym typeface="Playfair Display"/>
              </a:rPr>
              <a:t>. Year Goals</a:t>
            </a:r>
            <a:endParaRPr sz="24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latin typeface="Playfair Display"/>
                <a:ea typeface="Playfair Display"/>
                <a:cs typeface="Playfair Display"/>
                <a:sym typeface="Playfair Display"/>
              </a:rPr>
              <a:t>. Fundraising</a:t>
            </a:r>
            <a:endParaRPr sz="24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latin typeface="Playfair Display"/>
                <a:ea typeface="Playfair Display"/>
                <a:cs typeface="Playfair Display"/>
                <a:sym typeface="Playfair Display"/>
              </a:rPr>
              <a:t>. Volunteering</a:t>
            </a:r>
            <a:endParaRPr sz="24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latin typeface="Playfair Display"/>
                <a:ea typeface="Playfair Display"/>
                <a:cs typeface="Playfair Display"/>
                <a:sym typeface="Playfair Display"/>
              </a:rPr>
              <a:t>. Finance Update</a:t>
            </a:r>
            <a:endParaRPr sz="24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>
                <a:latin typeface="Playfair Display"/>
                <a:ea typeface="Playfair Display"/>
                <a:cs typeface="Playfair Display"/>
                <a:sym typeface="Playfair Display"/>
              </a:rPr>
              <a:t>. Upcoming Events</a:t>
            </a:r>
            <a:endParaRPr sz="24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0"/>
            <a:ext cx="8520600" cy="13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latin typeface="Playfair Display"/>
                <a:ea typeface="Playfair Display"/>
                <a:cs typeface="Playfair Display"/>
                <a:sym typeface="Playfair Display"/>
              </a:rPr>
              <a:t>MEET THE PTO BOARD</a:t>
            </a:r>
            <a:endParaRPr sz="43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1985400" y="1309000"/>
            <a:ext cx="5173200" cy="3277200"/>
          </a:xfrm>
          <a:prstGeom prst="rect">
            <a:avLst/>
          </a:prstGeom>
          <a:solidFill>
            <a:srgbClr val="A1E1E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Mariah Wallace - President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Neferteria Corner - Vice President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April Patten - Treasurer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Ellie Clements - Secretary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Monica Gittens - Volunteer Coordinator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Kristin Puckett - Special Programs Coordinator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Angie Crouch - Teacher Representative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8175" y="884913"/>
            <a:ext cx="944825" cy="708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58550" y="884913"/>
            <a:ext cx="944825" cy="708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93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8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Im</a:t>
            </a:r>
            <a:r>
              <a:rPr lang="en" sz="48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portant Dates</a:t>
            </a:r>
            <a:endParaRPr sz="48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859650"/>
            <a:ext cx="8520600" cy="2709300"/>
          </a:xfrm>
          <a:prstGeom prst="rect">
            <a:avLst/>
          </a:prstGeom>
          <a:solidFill>
            <a:srgbClr val="666666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layfair Display"/>
              <a:buChar char="●"/>
            </a:pPr>
            <a:r>
              <a:rPr lang="en" sz="24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Movie Night</a:t>
            </a:r>
            <a:endParaRPr sz="24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layfair Display"/>
              <a:buChar char="○"/>
            </a:pPr>
            <a:r>
              <a:rPr lang="en" sz="2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September 20th @ GES @ 6:00 pm - 8:00 pm</a:t>
            </a:r>
            <a:endParaRPr sz="20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layfair Display"/>
              <a:buChar char="●"/>
            </a:pPr>
            <a:r>
              <a:rPr lang="en" sz="24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Next PTO Meeting</a:t>
            </a:r>
            <a:endParaRPr sz="24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layfair Display"/>
              <a:buChar char="○"/>
            </a:pPr>
            <a:r>
              <a:rPr lang="en" sz="2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September 23rd @ 6:00 pm</a:t>
            </a:r>
            <a:endParaRPr sz="20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layfair Display"/>
              <a:buChar char="●"/>
            </a:pPr>
            <a:r>
              <a:rPr lang="en" sz="24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Spirit Night</a:t>
            </a:r>
            <a:endParaRPr sz="24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layfair Display"/>
              <a:buChar char="○"/>
            </a:pPr>
            <a:r>
              <a:rPr lang="en" sz="2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September 26th @ Chick Fil A (all day)</a:t>
            </a:r>
            <a:endParaRPr sz="20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/>
        </p:nvSpPr>
        <p:spPr>
          <a:xfrm>
            <a:off x="1054650" y="68850"/>
            <a:ext cx="7034700" cy="872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Year Goals</a:t>
            </a:r>
            <a:endParaRPr sz="4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9550" y="1034350"/>
            <a:ext cx="4328800" cy="4032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5650" y="1034350"/>
            <a:ext cx="4328800" cy="4032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215500"/>
            <a:ext cx="8520600" cy="954900"/>
          </a:xfrm>
          <a:prstGeom prst="rect">
            <a:avLst/>
          </a:prstGeom>
          <a:solidFill>
            <a:srgbClr val="D5C38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Playfair Display"/>
                <a:ea typeface="Playfair Display"/>
                <a:cs typeface="Playfair Display"/>
                <a:sym typeface="Playfair Display"/>
              </a:rPr>
              <a:t>Fundraising</a:t>
            </a:r>
            <a:endParaRPr sz="48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727100"/>
            <a:ext cx="3532800" cy="3416400"/>
          </a:xfrm>
          <a:prstGeom prst="rect">
            <a:avLst/>
          </a:prstGeom>
          <a:solidFill>
            <a:srgbClr val="FBEECE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100">
                <a:latin typeface="Playfair Display"/>
                <a:ea typeface="Playfair Display"/>
                <a:cs typeface="Playfair Display"/>
                <a:sym typeface="Playfair Display"/>
              </a:rPr>
              <a:t>We are planning to </a:t>
            </a:r>
            <a:r>
              <a:rPr lang="en" sz="2100">
                <a:latin typeface="Playfair Display"/>
                <a:ea typeface="Playfair Display"/>
                <a:cs typeface="Playfair Display"/>
                <a:sym typeface="Playfair Display"/>
              </a:rPr>
              <a:t>partner</a:t>
            </a:r>
            <a:r>
              <a:rPr lang="en" sz="2100">
                <a:latin typeface="Playfair Display"/>
                <a:ea typeface="Playfair Display"/>
                <a:cs typeface="Playfair Display"/>
                <a:sym typeface="Playfair Display"/>
              </a:rPr>
              <a:t> with Cherrydale Fundraising in October to sell cookie dough! These contain 36 pre-portioned cookie dough trays and will be great for the upcoming holidays.</a:t>
            </a:r>
            <a:endParaRPr sz="21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03228">
            <a:off x="4652621" y="1444405"/>
            <a:ext cx="2077383" cy="2699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660680">
            <a:off x="6775659" y="2304766"/>
            <a:ext cx="2007759" cy="2596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24550" y="3821100"/>
            <a:ext cx="1398600" cy="139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87225"/>
            <a:ext cx="8520600" cy="874800"/>
          </a:xfrm>
          <a:prstGeom prst="rect">
            <a:avLst/>
          </a:prstGeom>
          <a:solidFill>
            <a:srgbClr val="F9DA8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820">
                <a:latin typeface="Playfair Display"/>
                <a:ea typeface="Playfair Display"/>
                <a:cs typeface="Playfair Display"/>
                <a:sym typeface="Playfair Display"/>
              </a:rPr>
              <a:t>Volunteering</a:t>
            </a:r>
            <a:endParaRPr sz="482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61875"/>
            <a:ext cx="2534400" cy="3150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97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50" u="sng">
                <a:solidFill>
                  <a:srgbClr val="0097A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Dad’s On Duty</a:t>
            </a:r>
            <a:endParaRPr b="1" sz="2150" u="sng">
              <a:solidFill>
                <a:srgbClr val="0097A7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97A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This is the 2nd year for Dad’s on Duty. We need more dads! If you’re interested in </a:t>
            </a:r>
            <a:r>
              <a:rPr lang="en">
                <a:solidFill>
                  <a:srgbClr val="0097A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joining</a:t>
            </a:r>
            <a:r>
              <a:rPr lang="en">
                <a:solidFill>
                  <a:srgbClr val="0097A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a great group of dads and be a </a:t>
            </a:r>
            <a:r>
              <a:rPr lang="en">
                <a:solidFill>
                  <a:srgbClr val="0097A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positive</a:t>
            </a:r>
            <a:r>
              <a:rPr lang="en">
                <a:solidFill>
                  <a:srgbClr val="0097A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role model to students, please contact Todd Wallace at</a:t>
            </a:r>
            <a:endParaRPr>
              <a:solidFill>
                <a:srgbClr val="0097A7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rgbClr val="0097A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dadsonduty.ges@gmail.com</a:t>
            </a:r>
            <a:endParaRPr sz="1600">
              <a:solidFill>
                <a:srgbClr val="0097A7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304800" y="1161875"/>
            <a:ext cx="2534400" cy="3150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69A5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 u="sng">
                <a:solidFill>
                  <a:srgbClr val="69A55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Volunteering</a:t>
            </a:r>
            <a:endParaRPr b="1" sz="4200" u="sng">
              <a:solidFill>
                <a:srgbClr val="69A55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66">
                <a:solidFill>
                  <a:srgbClr val="69A55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We are looking for volunteers to help with PTO events and school events. We will email all volunteers when events come up along with a sign-up link for any duties we need. If interested, please contact Monica Gittens at</a:t>
            </a:r>
            <a:endParaRPr sz="3066">
              <a:solidFill>
                <a:srgbClr val="69A55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66">
                <a:solidFill>
                  <a:srgbClr val="69A55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monicagittens@gmail.com</a:t>
            </a:r>
            <a:endParaRPr sz="3066">
              <a:solidFill>
                <a:srgbClr val="69A55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50">
              <a:solidFill>
                <a:srgbClr val="69A55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6349125" y="1161875"/>
            <a:ext cx="2534400" cy="3150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EB71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77500"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>
                <a:solidFill>
                  <a:srgbClr val="EB712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Room Parents</a:t>
            </a:r>
            <a:endParaRPr b="1" sz="2000" u="sng">
              <a:solidFill>
                <a:srgbClr val="EB712E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EB712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Room Parents is a new program we are trying out this year. Room parents play a vital role in supporting teachers, organizing classroom events, and fostering a sense of community among parents and students. Please reach out to your child’s teacher to sign up and for more information, please email </a:t>
            </a:r>
            <a:endParaRPr sz="1650">
              <a:solidFill>
                <a:srgbClr val="EB712E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50">
                <a:solidFill>
                  <a:srgbClr val="EB712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scoutspto@gmail.com</a:t>
            </a:r>
            <a:endParaRPr sz="1650">
              <a:solidFill>
                <a:srgbClr val="69A55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01" name="Google Shape;101;p19"/>
          <p:cNvSpPr txBox="1"/>
          <p:nvPr/>
        </p:nvSpPr>
        <p:spPr>
          <a:xfrm>
            <a:off x="103200" y="4436425"/>
            <a:ext cx="9040800" cy="48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*Please note that all volunteers need to fill out a volunteer form with Lexington District One. All volunteers must be able to pass a background check. Visit </a:t>
            </a:r>
            <a:r>
              <a:rPr lang="en" sz="1200" u="sng">
                <a:solidFill>
                  <a:schemeClr val="hlink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4"/>
              </a:rPr>
              <a:t>https://www.lexington1.net/lex1family/communitymembers/volunteer</a:t>
            </a:r>
            <a:r>
              <a:rPr lang="en" sz="12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for more info.</a:t>
            </a:r>
            <a:endParaRPr sz="11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Interested in volunteering but want to learn more? Join us on September 6, 2024 at 8:00 am at GES for Volunteer Orientation. We will be here to answer any questions and walk </a:t>
            </a: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you through the steps of becoming a volunteer through the district. Light refreshments will be served. :)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08" name="Google Shape;108;p20"/>
          <p:cNvSpPr txBox="1"/>
          <p:nvPr>
            <p:ph type="title"/>
          </p:nvPr>
        </p:nvSpPr>
        <p:spPr>
          <a:xfrm>
            <a:off x="311700" y="62275"/>
            <a:ext cx="8520600" cy="109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Playfair Display"/>
                <a:ea typeface="Playfair Display"/>
                <a:cs typeface="Playfair Display"/>
                <a:sym typeface="Playfair Display"/>
              </a:rPr>
              <a:t>Volunteer Orientation</a:t>
            </a:r>
            <a:endParaRPr sz="48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311700" y="146650"/>
            <a:ext cx="8520600" cy="81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820">
                <a:latin typeface="Playfair Display"/>
                <a:ea typeface="Playfair Display"/>
                <a:cs typeface="Playfair Display"/>
                <a:sym typeface="Playfair Display"/>
              </a:rPr>
              <a:t>Finances</a:t>
            </a:r>
            <a:endParaRPr sz="482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Savings: $100.00</a:t>
            </a:r>
            <a:endParaRPr sz="32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200"/>
              <a:t>Checking: </a:t>
            </a:r>
            <a:r>
              <a:rPr lang="en" sz="3200"/>
              <a:t>$9,903.55</a:t>
            </a:r>
            <a:endParaRPr sz="32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200"/>
              <a:t>Courtyard: $4,440.19</a:t>
            </a:r>
            <a:endParaRPr sz="32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3200"/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575" y="2801275"/>
            <a:ext cx="2583226" cy="2583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666666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